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Economica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  <p:embeddedFont>
      <p:font typeface="Questrial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6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8.xml"/><Relationship Id="rId44" Type="http://schemas.openxmlformats.org/officeDocument/2006/relationships/font" Target="fonts/Questrial-regular.fntdata"/><Relationship Id="rId21" Type="http://schemas.openxmlformats.org/officeDocument/2006/relationships/slide" Target="slides/slide17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Economica-bold.fntdata"/><Relationship Id="rId14" Type="http://schemas.openxmlformats.org/officeDocument/2006/relationships/slide" Target="slides/slide10.xml"/><Relationship Id="rId36" Type="http://schemas.openxmlformats.org/officeDocument/2006/relationships/font" Target="fonts/Economica-regular.fntdata"/><Relationship Id="rId17" Type="http://schemas.openxmlformats.org/officeDocument/2006/relationships/slide" Target="slides/slide13.xml"/><Relationship Id="rId39" Type="http://schemas.openxmlformats.org/officeDocument/2006/relationships/font" Target="fonts/Economica-boldItalic.fntdata"/><Relationship Id="rId16" Type="http://schemas.openxmlformats.org/officeDocument/2006/relationships/slide" Target="slides/slide12.xml"/><Relationship Id="rId38" Type="http://schemas.openxmlformats.org/officeDocument/2006/relationships/font" Target="fonts/Economica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" name="Google Shape;30;p6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10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b="0" i="0" sz="42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gif"/><Relationship Id="rId4" Type="http://schemas.openxmlformats.org/officeDocument/2006/relationships/image" Target="../media/image26.gif"/><Relationship Id="rId5" Type="http://schemas.openxmlformats.org/officeDocument/2006/relationships/image" Target="../media/image31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29.png"/><Relationship Id="rId5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jpg"/><Relationship Id="rId4" Type="http://schemas.openxmlformats.org/officeDocument/2006/relationships/hyperlink" Target="https://www.storyberries.com/fairy-tales/" TargetMode="External"/><Relationship Id="rId5" Type="http://schemas.openxmlformats.org/officeDocument/2006/relationships/hyperlink" Target="https://docs.google.com/document/d/1CyHYUUe7BQm8wzVRnb_9S7X2rdsxJqOzEdSpuVnkPsA/ed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666350" y="3018025"/>
            <a:ext cx="3406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7200">
                <a:solidFill>
                  <a:schemeClr val="lt2"/>
                </a:solidFill>
              </a:rPr>
              <a:t>Theme &amp; Conflict &amp;</a:t>
            </a:r>
            <a:endParaRPr b="1" sz="72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7200">
                <a:solidFill>
                  <a:schemeClr val="lt2"/>
                </a:solidFill>
              </a:rPr>
              <a:t>Fairy Tales</a:t>
            </a:r>
            <a:endParaRPr b="1" sz="7200">
              <a:solidFill>
                <a:schemeClr val="lt2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2577" y="1436075"/>
            <a:ext cx="2992800" cy="25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752" y="1436075"/>
            <a:ext cx="2523600" cy="25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Which Picture Shows Conflict?</a:t>
            </a:r>
            <a:endParaRPr b="1"/>
          </a:p>
        </p:txBody>
      </p:sp>
      <p:pic>
        <p:nvPicPr>
          <p:cNvPr descr="calvin susie lunch.gif"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354" y="1257750"/>
            <a:ext cx="2628000" cy="262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vin susie fighting.gif" id="137" name="Google Shape;1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8029" y="3001673"/>
            <a:ext cx="3142800" cy="17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6331" y="1308931"/>
            <a:ext cx="2926200" cy="14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9625" y="1753555"/>
            <a:ext cx="2443500" cy="24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Definition of Conflict</a:t>
            </a:r>
            <a:endParaRPr b="1"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/>
              <a:t>The </a:t>
            </a:r>
            <a:r>
              <a:rPr b="1" lang="en" sz="2400">
                <a:solidFill>
                  <a:srgbClr val="9900FF"/>
                </a:solidFill>
              </a:rPr>
              <a:t>mental struggle </a:t>
            </a:r>
            <a:r>
              <a:rPr b="1" lang="en" sz="2400"/>
              <a:t>resulting from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>
                <a:solidFill>
                  <a:srgbClr val="38761D"/>
                </a:solidFill>
              </a:rPr>
              <a:t>incompatible or opposing</a:t>
            </a:r>
            <a:r>
              <a:rPr b="1" lang="en" sz="2400"/>
              <a:t>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>
                <a:solidFill>
                  <a:srgbClr val="FF0000"/>
                </a:solidFill>
              </a:rPr>
              <a:t>needs, drives, wishes, or external or internal demands</a:t>
            </a:r>
            <a:r>
              <a:rPr b="1" lang="en" sz="2400"/>
              <a:t>.</a:t>
            </a:r>
            <a:r>
              <a:rPr lang="en" sz="2400"/>
              <a:t> 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700"/>
              <a:t>(Merriam Webster)</a:t>
            </a:r>
            <a:endParaRPr sz="700"/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0656" y="3088356"/>
            <a:ext cx="2926200" cy="14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5550" y="3143317"/>
            <a:ext cx="1531500" cy="15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Activity vs. Game</a:t>
            </a:r>
            <a:endParaRPr b="1"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152475"/>
            <a:ext cx="620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Without conflict, games become an activity.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/>
              <a:t>Activity: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Playing Apples to Apples casually, just making yourselves laugh, not really caring about score.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Game: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Playing Apples to Apples with fierce intensity, trying to crush all opponents to win.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3575" y="1977338"/>
            <a:ext cx="14287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Three Types of Conflict</a:t>
            </a:r>
            <a:endParaRPr b="1"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6353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b="1" lang="en" sz="2400">
                <a:solidFill>
                  <a:schemeClr val="accent5"/>
                </a:solidFill>
              </a:rPr>
              <a:t>You want something, and someone else wants it too.  </a:t>
            </a:r>
            <a:endParaRPr b="1"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A00"/>
              </a:buClr>
              <a:buSzPts val="2400"/>
              <a:buChar char="●"/>
            </a:pPr>
            <a:r>
              <a:rPr b="1" lang="en" sz="2400">
                <a:solidFill>
                  <a:srgbClr val="ED4A00"/>
                </a:solidFill>
              </a:rPr>
              <a:t>You want to do something, and someone else gets in the way.</a:t>
            </a:r>
            <a:endParaRPr b="1" sz="2400">
              <a:solidFill>
                <a:srgbClr val="ED4A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2400"/>
              <a:buChar char="●"/>
            </a:pPr>
            <a:r>
              <a:rPr b="1" lang="en" sz="2400">
                <a:solidFill>
                  <a:srgbClr val="65BB48"/>
                </a:solidFill>
              </a:rPr>
              <a:t>Someone else has something, and you want it.</a:t>
            </a:r>
            <a:endParaRPr b="1" sz="2400">
              <a:solidFill>
                <a:srgbClr val="65BB48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 sz="2400">
                <a:solidFill>
                  <a:srgbClr val="000000"/>
                </a:solidFill>
              </a:rPr>
              <a:t>How does the game’s story (or specific parts of the story) fit one of these types of conflict?</a:t>
            </a:r>
            <a:endParaRPr i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400" y="251650"/>
            <a:ext cx="2173800" cy="162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5388" y="2096563"/>
            <a:ext cx="189547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Your Task</a:t>
            </a:r>
            <a:endParaRPr b="1"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41150" y="1187050"/>
            <a:ext cx="4670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How can you gamify the conflict of a story?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calvin hobbes fighting.jpeg" id="169" name="Google Shape;1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8383" y="172252"/>
            <a:ext cx="2372100" cy="16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9476" y="1897525"/>
            <a:ext cx="2989899" cy="29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150" y="2041375"/>
            <a:ext cx="3741125" cy="28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418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Conflict: Large</a:t>
            </a:r>
            <a:endParaRPr b="1"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0" y="1152475"/>
            <a:ext cx="465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">
                <a:solidFill>
                  <a:schemeClr val="accent5"/>
                </a:solidFill>
              </a:rPr>
              <a:t>Large Scale: the goal must present conflict that affects everyone.</a:t>
            </a:r>
            <a:endParaRPr b="1">
              <a:solidFill>
                <a:schemeClr val="accent5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Example: Cthulhu in the House 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Players are trying to stay in the house the longest to get the most points.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Example: Beauty and the Beast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Belle has to endure the Beast’s castle in order to save her father.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850" y="2679050"/>
            <a:ext cx="4181100" cy="206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7700" y="204875"/>
            <a:ext cx="2394202" cy="23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Conflict: Small Scale</a:t>
            </a:r>
            <a:endParaRPr b="1"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">
                <a:solidFill>
                  <a:srgbClr val="00ACC3"/>
                </a:solidFill>
              </a:rPr>
              <a:t>Small Scale: Each player should experience some form of conflict on their turn.</a:t>
            </a:r>
            <a:endParaRPr b="1">
              <a:solidFill>
                <a:srgbClr val="00ACC3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Example: Cthulhu in the House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Which piece to move, yours or someone else’s? Who to pick in a battle? Which portal to choose? If I move my piece, will others figure out that it’s mine? If I don’t pick my piece, will others figure out which one is mine? Etc.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Example: Beauty and the Beast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The castle’s furnishings are alive, Gaston threatens the Beast, Belle has to learn to trust the Beast and vice versa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ctrTitle"/>
          </p:nvPr>
        </p:nvSpPr>
        <p:spPr>
          <a:xfrm>
            <a:off x="3044700" y="101360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Conflict Drives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a Game’s Story</a:t>
            </a:r>
            <a:endParaRPr b="1"/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913" y="2743150"/>
            <a:ext cx="4846175" cy="21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A Refresher on Plot</a:t>
            </a:r>
            <a:endParaRPr b="1"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850" y="104875"/>
            <a:ext cx="2852324" cy="1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457200" y="1170700"/>
            <a:ext cx="8229600" cy="3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38761D"/>
                </a:solidFill>
                <a:highlight>
                  <a:srgbClr val="FFFFFF"/>
                </a:highlight>
              </a:rPr>
              <a:t>Exposition</a:t>
            </a:r>
            <a:endParaRPr b="1">
              <a:solidFill>
                <a:srgbClr val="38761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beginning; characters, setting, conflict are introduced</a:t>
            </a:r>
            <a:endParaRPr b="1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9900"/>
                </a:solidFill>
                <a:highlight>
                  <a:srgbClr val="FFFFFF"/>
                </a:highlight>
              </a:rPr>
              <a:t>Rising Action</a:t>
            </a:r>
            <a:endParaRPr b="1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series of events leading to the climax; excitement and tension build</a:t>
            </a:r>
            <a:endParaRPr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</a:rPr>
              <a:t>Climax</a:t>
            </a:r>
            <a:endParaRPr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turning point of the story; the moment of highest interest and emotion. </a:t>
            </a:r>
            <a:endParaRPr b="1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9900FF"/>
                </a:solidFill>
                <a:highlight>
                  <a:srgbClr val="FFFFFF"/>
                </a:highlight>
              </a:rPr>
              <a:t>Falling Action</a:t>
            </a:r>
            <a:endParaRPr b="1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winding up of the story; events and complications begin to resolve and the result of actions of the main characters are seen</a:t>
            </a:r>
            <a:endParaRPr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</a:rPr>
              <a:t>Resolution</a:t>
            </a:r>
            <a:endParaRPr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end of a story; ends with either a happy or a tragic ending.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A Board Game’s Plot</a:t>
            </a:r>
            <a:endParaRPr b="1"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850" y="104875"/>
            <a:ext cx="2852324" cy="1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457200" y="1170700"/>
            <a:ext cx="8229600" cy="3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38761D"/>
                </a:solidFill>
                <a:highlight>
                  <a:srgbClr val="FFFFFF"/>
                </a:highlight>
              </a:rPr>
              <a:t>Exposition--Setup, Objectives, Rules</a:t>
            </a:r>
            <a:endParaRPr b="1">
              <a:solidFill>
                <a:srgbClr val="38761D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beginning; characters, setting, conflict are introduced </a:t>
            </a:r>
            <a:endParaRPr b="1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9900"/>
                </a:solidFill>
                <a:highlight>
                  <a:srgbClr val="FFFFFF"/>
                </a:highlight>
              </a:rPr>
              <a:t>Rising Action--Game Play</a:t>
            </a:r>
            <a:endParaRPr b="1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series of events leading to the conflict; excitement and tension build</a:t>
            </a:r>
            <a:endParaRPr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</a:rPr>
              <a:t>Climax--End of the Game is Triggered</a:t>
            </a:r>
            <a:endParaRPr b="1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turning point of the story; the moment of highest interest and emotion. </a:t>
            </a:r>
            <a:endParaRPr b="1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9900FF"/>
                </a:solidFill>
                <a:highlight>
                  <a:srgbClr val="FFFFFF"/>
                </a:highlight>
              </a:rPr>
              <a:t>Falling Action--Scoring</a:t>
            </a:r>
            <a:endParaRPr b="1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winding up of the story; events and complications begin to resolve and the result of actions of the main characters are seen</a:t>
            </a:r>
            <a:endParaRPr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0000FF"/>
                </a:solidFill>
                <a:highlight>
                  <a:srgbClr val="FFFFFF"/>
                </a:highlight>
              </a:rPr>
              <a:t>Resolution--Determining a Winner</a:t>
            </a:r>
            <a:endParaRPr b="1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b="1" lang="en">
                <a:solidFill>
                  <a:srgbClr val="555555"/>
                </a:solidFill>
                <a:highlight>
                  <a:srgbClr val="FFFFFF"/>
                </a:highlight>
              </a:rPr>
              <a:t>the end of a story; ends with either a happy or a tragic ending.</a:t>
            </a:r>
            <a:endParaRPr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Theme</a:t>
            </a:r>
            <a:endParaRPr b="1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21200" y="1200150"/>
            <a:ext cx="52704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The utilization of a specific scenario world in which to immerse players.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0" y="2215216"/>
            <a:ext cx="3118800" cy="15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0675" y="3857551"/>
            <a:ext cx="2671450" cy="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0201" y="345425"/>
            <a:ext cx="3336973" cy="15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2963" y="2078300"/>
            <a:ext cx="2671449" cy="267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Mary Had a Little Lamb</a:t>
            </a:r>
            <a:endParaRPr b="1"/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850" y="104875"/>
            <a:ext cx="2852324" cy="1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Exposition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Rising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Climax</a:t>
            </a:r>
            <a:endParaRPr b="1"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9900FF"/>
                </a:solidFill>
                <a:highlight>
                  <a:srgbClr val="FFFFFF"/>
                </a:highlight>
              </a:rPr>
              <a:t>Falling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Resolution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900">
              <a:solidFill>
                <a:srgbClr val="555555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3" name="Google Shape;213;p32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Mary Had A Little Lamb (poem)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Mary had a little lamb,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Its fleece was white as snow.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9900FF"/>
                </a:solidFill>
                <a:highlight>
                  <a:srgbClr val="FFFFFF"/>
                </a:highlight>
              </a:rPr>
              <a:t>Everywhere that Mary went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The lamb was sure to go.</a:t>
            </a:r>
            <a:endParaRPr b="1" sz="1800">
              <a:solidFill>
                <a:srgbClr val="38761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Mary Had a Little Lamb </a:t>
            </a:r>
            <a:r>
              <a:rPr lang="en" sz="600">
                <a:latin typeface="Questrial"/>
                <a:ea typeface="Questrial"/>
                <a:cs typeface="Questrial"/>
                <a:sym typeface="Questrial"/>
              </a:rPr>
              <a:t>wicked</a:t>
            </a:r>
            <a:endParaRPr sz="6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850" y="104875"/>
            <a:ext cx="2852324" cy="1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Exposition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Rising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Climax</a:t>
            </a:r>
            <a:endParaRPr b="1"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9900FF"/>
                </a:solidFill>
                <a:highlight>
                  <a:srgbClr val="FFFFFF"/>
                </a:highlight>
              </a:rPr>
              <a:t>Falling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Resolution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900">
              <a:solidFill>
                <a:srgbClr val="555555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1" name="Google Shape;221;p33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Mary Had A Little Lamb (poem)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38761D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Mary Had a Little Lamb </a:t>
            </a:r>
            <a:r>
              <a:rPr lang="en" sz="600">
                <a:latin typeface="Questrial"/>
                <a:ea typeface="Questrial"/>
                <a:cs typeface="Questrial"/>
                <a:sym typeface="Questrial"/>
              </a:rPr>
              <a:t>wicked</a:t>
            </a:r>
            <a:endParaRPr sz="6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850" y="104875"/>
            <a:ext cx="2852324" cy="1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Exposition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Rising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Climax</a:t>
            </a:r>
            <a:endParaRPr b="1"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9900FF"/>
                </a:solidFill>
                <a:highlight>
                  <a:srgbClr val="FFFFFF"/>
                </a:highlight>
              </a:rPr>
              <a:t>Falling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Resolution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900">
              <a:solidFill>
                <a:srgbClr val="555555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29" name="Google Shape;229;p34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Mary Had A Little Lamb (poem)</a:t>
            </a:r>
            <a:endParaRPr b="1" sz="1800">
              <a:solidFill>
                <a:srgbClr val="3876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38761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Mary had a little lamb,</a:t>
            </a:r>
            <a:endParaRPr b="1" sz="1800">
              <a:solidFill>
                <a:srgbClr val="38761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Mary Had a Little Lamb </a:t>
            </a:r>
            <a:r>
              <a:rPr lang="en" sz="600">
                <a:latin typeface="Questrial"/>
                <a:ea typeface="Questrial"/>
                <a:cs typeface="Questrial"/>
                <a:sym typeface="Questrial"/>
              </a:rPr>
              <a:t>wicked</a:t>
            </a:r>
            <a:endParaRPr sz="6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850" y="104875"/>
            <a:ext cx="2852324" cy="1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Exposition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Rising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Climax</a:t>
            </a:r>
            <a:endParaRPr b="1"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9900FF"/>
                </a:solidFill>
                <a:highlight>
                  <a:srgbClr val="FFFFFF"/>
                </a:highlight>
              </a:rPr>
              <a:t>Falling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Resolution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900">
              <a:solidFill>
                <a:srgbClr val="555555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" name="Google Shape;237;p3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Mary Had A Little Lamb (poem)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Mary had a little lamb,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Her father shot it dead.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38761D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Mary Had a Little Lamb</a:t>
            </a:r>
            <a:r>
              <a:rPr lang="en" sz="600">
                <a:latin typeface="Questrial"/>
                <a:ea typeface="Questrial"/>
                <a:cs typeface="Questrial"/>
                <a:sym typeface="Questrial"/>
              </a:rPr>
              <a:t>wicked</a:t>
            </a:r>
            <a:endParaRPr sz="6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850" y="104875"/>
            <a:ext cx="2852324" cy="1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Exposition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Rising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Climax</a:t>
            </a:r>
            <a:endParaRPr b="1"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9900FF"/>
                </a:solidFill>
                <a:highlight>
                  <a:srgbClr val="FFFFFF"/>
                </a:highlight>
              </a:rPr>
              <a:t>Falling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Resolution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900">
              <a:solidFill>
                <a:srgbClr val="555555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5" name="Google Shape;245;p36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Mary Had A Little Lamb (poem)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Mary had a little lamb,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Her father shot it dead.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9900FF"/>
                </a:solidFill>
                <a:highlight>
                  <a:srgbClr val="FFFFFF"/>
                </a:highlight>
              </a:rPr>
              <a:t>Now it goes to school with her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000FF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38761D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Mary Had a Little Lamb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600">
                <a:latin typeface="Questrial"/>
                <a:ea typeface="Questrial"/>
                <a:cs typeface="Questrial"/>
                <a:sym typeface="Questrial"/>
              </a:rPr>
              <a:t>wicked</a:t>
            </a:r>
            <a:endParaRPr sz="6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850" y="104875"/>
            <a:ext cx="2852324" cy="12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Exposition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Rising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Climax</a:t>
            </a:r>
            <a:endParaRPr b="1"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9900FF"/>
                </a:solidFill>
                <a:highlight>
                  <a:srgbClr val="FFFFFF"/>
                </a:highlight>
              </a:rPr>
              <a:t>Falling Action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Resolution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900">
              <a:solidFill>
                <a:srgbClr val="555555"/>
              </a:solidFill>
              <a:highlight>
                <a:srgbClr val="FFFFFF"/>
              </a:highlight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3" name="Google Shape;253;p3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38761D"/>
                </a:solidFill>
                <a:highlight>
                  <a:srgbClr val="FFFFFF"/>
                </a:highlight>
              </a:rPr>
              <a:t>Mary Had A Little Lamb (poem)</a:t>
            </a:r>
            <a:endParaRPr b="1"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9900"/>
                </a:solidFill>
                <a:highlight>
                  <a:srgbClr val="FFFFFF"/>
                </a:highlight>
              </a:rPr>
              <a:t>Mary had a little lamb,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FFFFFF"/>
                </a:highlight>
              </a:rPr>
              <a:t>Her father shot it dead.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99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9900FF"/>
                </a:solidFill>
                <a:highlight>
                  <a:srgbClr val="FFFFFF"/>
                </a:highlight>
              </a:rPr>
              <a:t>Now it goes to school with her</a:t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</a:rPr>
              <a:t>Between two hunks of bread.</a:t>
            </a:r>
            <a:endParaRPr b="1" sz="1800">
              <a:solidFill>
                <a:srgbClr val="38761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>
                <a:highlight>
                  <a:srgbClr val="FFFFFF"/>
                </a:highlight>
              </a:rPr>
              <a:t>Conflict makes games compelling!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Conflict: Large &amp; Small Scale</a:t>
            </a:r>
            <a:endParaRPr b="1"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b="1" lang="en">
                <a:solidFill>
                  <a:schemeClr val="accent5"/>
                </a:solidFill>
              </a:rPr>
              <a:t>Large Scale: the goal must present conflict that affects everyone.</a:t>
            </a:r>
            <a:endParaRPr b="1">
              <a:solidFill>
                <a:schemeClr val="accent5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b="1" lang="en" sz="2000"/>
              <a:t>Survive: Escape from Atlantis!</a:t>
            </a:r>
            <a:endParaRPr b="1" sz="20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" sz="2000"/>
              <a:t>Each player is competing to get the most points from meeples rescued from the island.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ACC3"/>
              </a:buClr>
              <a:buSzPts val="1800"/>
              <a:buChar char="●"/>
            </a:pPr>
            <a:r>
              <a:rPr b="1" lang="en">
                <a:solidFill>
                  <a:srgbClr val="00ACC3"/>
                </a:solidFill>
              </a:rPr>
              <a:t>Small Scale: each player should experience some form of conflict on their turn.</a:t>
            </a:r>
            <a:endParaRPr b="1">
              <a:solidFill>
                <a:srgbClr val="00ACC3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ACC3"/>
              </a:buClr>
              <a:buSzPts val="1400"/>
              <a:buChar char="○"/>
            </a:pPr>
            <a:r>
              <a:rPr b="1" lang="en" sz="2000"/>
              <a:t>Survive: Escape from Atlantis!</a:t>
            </a:r>
            <a:endParaRPr b="1" sz="2000"/>
          </a:p>
          <a:p>
            <a:pPr indent="-3175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ACC3"/>
              </a:buClr>
              <a:buSzPts val="1400"/>
              <a:buChar char="○"/>
            </a:pPr>
            <a:r>
              <a:rPr lang="en" sz="2000"/>
              <a:t>Which tile to play, which three actions to take, which tile to remove, which monster to move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Conflict is Satisfying for Players!</a:t>
            </a:r>
            <a:endParaRPr b="1"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457200" y="1200150"/>
            <a:ext cx="6484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2B1E"/>
              </a:buClr>
              <a:buSzPts val="2400"/>
              <a:buFont typeface="Questrial"/>
              <a:buChar char="•"/>
            </a:pPr>
            <a:r>
              <a:rPr b="1" lang="en" sz="2400"/>
              <a:t>Player engagement: </a:t>
            </a:r>
            <a:r>
              <a:rPr lang="en" sz="2400"/>
              <a:t>It motivates players to start playing, and to keep playing.</a:t>
            </a:r>
            <a:endParaRPr sz="2400"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A2B1E"/>
              </a:buClr>
              <a:buSzPts val="2400"/>
              <a:buFont typeface="Questrial"/>
              <a:buChar char="•"/>
            </a:pPr>
            <a:r>
              <a:rPr b="1" lang="en" sz="2400"/>
              <a:t>Tension: </a:t>
            </a:r>
            <a:r>
              <a:rPr lang="en" sz="2400"/>
              <a:t>Players need to have a sense that their game play is going somewhere, to some end, and it’s competitive.</a:t>
            </a:r>
            <a:endParaRPr sz="2400"/>
          </a:p>
          <a:p>
            <a:pPr indent="-342900" lvl="0" marL="3429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A2B1E"/>
              </a:buClr>
              <a:buSzPts val="2400"/>
              <a:buFont typeface="Questrial"/>
              <a:buChar char="•"/>
            </a:pPr>
            <a:r>
              <a:rPr lang="en" sz="2400"/>
              <a:t>Good conflict leads to </a:t>
            </a:r>
            <a:r>
              <a:rPr b="1" lang="en" sz="2400"/>
              <a:t>players wanting to play the game again</a:t>
            </a:r>
            <a:r>
              <a:rPr lang="en" sz="2400"/>
              <a:t> and again and again</a:t>
            </a:r>
            <a:endParaRPr sz="2400"/>
          </a:p>
        </p:txBody>
      </p:sp>
      <p:pic>
        <p:nvPicPr>
          <p:cNvPr descr="calvin hobbes hugging.jpeg" id="271" name="Google Shape;2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2030" y="1908779"/>
            <a:ext cx="2008800" cy="19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vin kiss susie.jpeg" id="272" name="Google Shape;27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5973" y="4056971"/>
            <a:ext cx="1320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vin hobbes scheming.jpeg" id="273" name="Google Shape;27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6826" y="104677"/>
            <a:ext cx="1639200" cy="16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ctrTitle"/>
          </p:nvPr>
        </p:nvSpPr>
        <p:spPr>
          <a:xfrm>
            <a:off x="685800" y="27706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Your Turn</a:t>
            </a:r>
            <a:endParaRPr b="1"/>
          </a:p>
        </p:txBody>
      </p:sp>
      <p:sp>
        <p:nvSpPr>
          <p:cNvPr id="279" name="Google Shape;279;p41"/>
          <p:cNvSpPr txBox="1"/>
          <p:nvPr>
            <p:ph idx="1" type="subTitle"/>
          </p:nvPr>
        </p:nvSpPr>
        <p:spPr>
          <a:xfrm>
            <a:off x="2784825" y="1371775"/>
            <a:ext cx="3603000" cy="3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3000"/>
              <a:t>Choose three games you’ve played in class, and explain the large and small scale conflict players experience in each game.</a:t>
            </a:r>
            <a:endParaRPr sz="3000"/>
          </a:p>
        </p:txBody>
      </p:sp>
      <p:pic>
        <p:nvPicPr>
          <p:cNvPr descr="susie punch calvin.gif" id="280" name="Google Shape;2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7826" y="392836"/>
            <a:ext cx="2481000" cy="1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Theme</a:t>
            </a:r>
            <a:endParaRPr b="1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76575" y="1193125"/>
            <a:ext cx="58446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Themes let players play pretend!  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950" y="1834750"/>
            <a:ext cx="3511580" cy="233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425" y="1834750"/>
            <a:ext cx="4173804" cy="23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ctrTitle"/>
          </p:nvPr>
        </p:nvSpPr>
        <p:spPr>
          <a:xfrm>
            <a:off x="685800" y="27706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Your Turn</a:t>
            </a:r>
            <a:endParaRPr b="1"/>
          </a:p>
        </p:txBody>
      </p:sp>
      <p:sp>
        <p:nvSpPr>
          <p:cNvPr id="286" name="Google Shape;286;p42"/>
          <p:cNvSpPr txBox="1"/>
          <p:nvPr>
            <p:ph idx="1" type="subTitle"/>
          </p:nvPr>
        </p:nvSpPr>
        <p:spPr>
          <a:xfrm>
            <a:off x="2741775" y="1320650"/>
            <a:ext cx="36606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Explain how a specific fairy tale has one of the three types of conflict: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</a:pPr>
            <a:r>
              <a:rPr b="1" lang="en" sz="2400">
                <a:solidFill>
                  <a:schemeClr val="accent5"/>
                </a:solidFill>
              </a:rPr>
              <a:t>You want something, and someone else wants it too.  </a:t>
            </a:r>
            <a:endParaRPr b="1"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4A00"/>
              </a:buClr>
              <a:buSzPts val="2400"/>
              <a:buChar char="●"/>
            </a:pPr>
            <a:r>
              <a:rPr b="1" lang="en" sz="2400">
                <a:solidFill>
                  <a:srgbClr val="ED4A00"/>
                </a:solidFill>
              </a:rPr>
              <a:t>You want to do something, and someone else gets in the way.</a:t>
            </a:r>
            <a:endParaRPr b="1" sz="2400">
              <a:solidFill>
                <a:srgbClr val="ED4A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BB48"/>
              </a:buClr>
              <a:buSzPts val="2400"/>
              <a:buChar char="●"/>
            </a:pPr>
            <a:r>
              <a:rPr b="1" lang="en" sz="2400">
                <a:solidFill>
                  <a:srgbClr val="65BB48"/>
                </a:solidFill>
              </a:rPr>
              <a:t>Someone else has something, and you want it.</a:t>
            </a:r>
            <a:endParaRPr/>
          </a:p>
        </p:txBody>
      </p:sp>
      <p:pic>
        <p:nvPicPr>
          <p:cNvPr descr="susie punch calvin.gif" id="287" name="Google Shape;2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7451" y="264486"/>
            <a:ext cx="2481000" cy="1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11700" y="327300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b="1" lang="en" sz="6000">
                <a:latin typeface="Open Sans"/>
                <a:ea typeface="Open Sans"/>
                <a:cs typeface="Open Sans"/>
                <a:sym typeface="Open Sans"/>
              </a:rPr>
              <a:t>Fairy Tale </a:t>
            </a:r>
            <a:endParaRPr b="1" sz="6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b="1" lang="en" sz="6000">
                <a:latin typeface="Open Sans"/>
                <a:ea typeface="Open Sans"/>
                <a:cs typeface="Open Sans"/>
                <a:sym typeface="Open Sans"/>
              </a:rPr>
              <a:t>Game Design Project</a:t>
            </a:r>
            <a:endParaRPr b="1"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4158625" y="4115650"/>
            <a:ext cx="33807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Fairy Tales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Planning Document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Theme</a:t>
            </a:r>
            <a:endParaRPr b="1"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688" y="1173663"/>
            <a:ext cx="40695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Themes provide context to help players remember the rules of a game.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6361" y="222147"/>
            <a:ext cx="3937800" cy="22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700" y="2689075"/>
            <a:ext cx="3937800" cy="19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663" y="2506600"/>
            <a:ext cx="2578786" cy="23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Theme</a:t>
            </a:r>
            <a:endParaRPr b="1"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57200" y="1200150"/>
            <a:ext cx="82296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Theme can also put players in the right frame of mind to make better, more informed decisions because they can use existing knowledge about a subject to help them.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5" y="2506649"/>
            <a:ext cx="4101600" cy="2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2191" y="2506650"/>
            <a:ext cx="3497061" cy="233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Theme</a:t>
            </a:r>
            <a:endParaRPr b="1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57200" y="1200150"/>
            <a:ext cx="36915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Players want the game’s theme and game experience to match their expectations.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8700" y="-432850"/>
            <a:ext cx="3691474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800" y="2761975"/>
            <a:ext cx="4412501" cy="208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3394" y="2386125"/>
            <a:ext cx="1996774" cy="26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Your Game’s Theme</a:t>
            </a:r>
            <a:endParaRPr b="1"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316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 sz="2400">
                <a:solidFill>
                  <a:schemeClr val="dk1"/>
                </a:solidFill>
              </a:rPr>
              <a:t>What fairy tales do you think </a:t>
            </a:r>
            <a:r>
              <a:rPr i="1" lang="en" sz="2400"/>
              <a:t>have a </a:t>
            </a:r>
            <a:r>
              <a:rPr b="1" i="1" lang="en" sz="2400"/>
              <a:t>compelling story</a:t>
            </a:r>
            <a:r>
              <a:rPr i="1" lang="en" sz="2400"/>
              <a:t>?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i="1" lang="en" sz="2400"/>
              <a:t>What is the </a:t>
            </a:r>
            <a:r>
              <a:rPr b="1" i="1" lang="en" sz="2400"/>
              <a:t>conflict</a:t>
            </a:r>
            <a:r>
              <a:rPr i="1" lang="en" sz="2400"/>
              <a:t> in the story?</a:t>
            </a:r>
            <a:endParaRPr i="1"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2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i="1" lang="en" sz="2400"/>
              <a:t>How can that conflict be </a:t>
            </a:r>
            <a:r>
              <a:rPr b="1" i="1" lang="en" sz="2400"/>
              <a:t>gamified?</a:t>
            </a:r>
            <a:endParaRPr b="1" i="1" sz="2400"/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2550" y="108100"/>
            <a:ext cx="5270400" cy="296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8788" y="1589075"/>
            <a:ext cx="180022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1238" y="3213615"/>
            <a:ext cx="2664790" cy="1625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ctrTitle"/>
          </p:nvPr>
        </p:nvSpPr>
        <p:spPr>
          <a:xfrm>
            <a:off x="685800" y="3651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Conflict in Games</a:t>
            </a:r>
            <a:endParaRPr b="1"/>
          </a:p>
        </p:txBody>
      </p:sp>
      <p:pic>
        <p:nvPicPr>
          <p:cNvPr descr="calvinball.jpeg"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759" y="1655935"/>
            <a:ext cx="5799000" cy="22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Conflict in Game Design</a:t>
            </a:r>
            <a:endParaRPr b="1"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Games have conflict.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dk1"/>
                </a:solidFill>
              </a:rPr>
              <a:t>But what does this mean for you as a designer?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descr="ch monopoly.jpg"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5" y="2517494"/>
            <a:ext cx="8520600" cy="19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